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3"/>
  </p:notesMasterIdLst>
  <p:sldIdLst>
    <p:sldId id="256" r:id="rId2"/>
    <p:sldId id="257" r:id="rId3"/>
    <p:sldId id="258" r:id="rId4"/>
    <p:sldId id="276" r:id="rId5"/>
    <p:sldId id="259" r:id="rId6"/>
    <p:sldId id="261" r:id="rId7"/>
    <p:sldId id="279" r:id="rId8"/>
    <p:sldId id="278" r:id="rId9"/>
    <p:sldId id="280" r:id="rId10"/>
    <p:sldId id="264" r:id="rId11"/>
    <p:sldId id="265" r:id="rId12"/>
    <p:sldId id="266" r:id="rId13"/>
    <p:sldId id="281" r:id="rId14"/>
    <p:sldId id="267" r:id="rId15"/>
    <p:sldId id="268" r:id="rId16"/>
    <p:sldId id="269" r:id="rId17"/>
    <p:sldId id="270" r:id="rId18"/>
    <p:sldId id="271" r:id="rId19"/>
    <p:sldId id="272" r:id="rId20"/>
    <p:sldId id="282" r:id="rId21"/>
    <p:sldId id="277" r:id="rId22"/>
    <p:sldId id="283" r:id="rId23"/>
    <p:sldId id="284" r:id="rId24"/>
    <p:sldId id="285" r:id="rId25"/>
    <p:sldId id="286" r:id="rId26"/>
    <p:sldId id="293" r:id="rId27"/>
    <p:sldId id="287" r:id="rId28"/>
    <p:sldId id="289" r:id="rId29"/>
    <p:sldId id="290" r:id="rId30"/>
    <p:sldId id="274" r:id="rId31"/>
    <p:sldId id="275" r:id="rId3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16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80525-7070-48BE-8CF3-2983665F2732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0292F-52DC-4A81-820C-91019CEDF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9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DFED2-081D-4B22-B5CE-0E5E30C26BA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6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35646"/>
            <a:ext cx="9144000" cy="136815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alibri" pitchFamily="34" charset="0"/>
              </a:rPr>
              <a:t>ВОЗМОЖНОСТИ ИСПОЛЬЗОВАНИЯ </a:t>
            </a:r>
            <a:br>
              <a:rPr lang="ru-RU" sz="3200" dirty="0" smtClean="0">
                <a:latin typeface="Calibri" pitchFamily="34" charset="0"/>
              </a:rPr>
            </a:br>
            <a:r>
              <a:rPr lang="ru-RU" sz="3200" dirty="0" smtClean="0">
                <a:latin typeface="Calibri" pitchFamily="34" charset="0"/>
              </a:rPr>
              <a:t>ФГИС «МОЯ ШКОЛА»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31790"/>
            <a:ext cx="9144000" cy="115212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ГАУ ДПО ИРО ПК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omd@iro.perm.ru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AutoShape 2" descr="ФГИС &quot;МОЯ ШКОЛ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23478"/>
            <a:ext cx="1137502" cy="37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 descr="https://sun9-75.userapi.com/impg/CJO_kDVERU_S0MJrOYHOgP-Fk35F3W9oSZdcKg/DirjyODFSrg.jpg?size=400x400&amp;quality=95&amp;sign=8eacc142d10783f098790263ae9f908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0"/>
            <a:ext cx="590178" cy="590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 smtClean="0"/>
              <a:t>Раздел «Мои файлы»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43558"/>
            <a:ext cx="4248472" cy="3816424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/>
              <a:t>Для чего?</a:t>
            </a:r>
          </a:p>
          <a:p>
            <a:pPr marL="457200" indent="0">
              <a:buNone/>
            </a:pPr>
            <a:r>
              <a:rPr lang="ru-RU" sz="2000" dirty="0" smtClean="0"/>
              <a:t>для создания, хранения, редактирования и совместной работы над документами, электронными таблицами, презентациями.</a:t>
            </a:r>
          </a:p>
          <a:p>
            <a:pPr marL="457200" indent="-457200">
              <a:buNone/>
            </a:pPr>
            <a:r>
              <a:rPr lang="ru-RU" sz="2000" b="1" i="1" dirty="0" smtClean="0"/>
              <a:t>2. </a:t>
            </a:r>
            <a:r>
              <a:rPr lang="ru-RU" sz="2000" b="1" dirty="0" smtClean="0"/>
              <a:t>Преимущество</a:t>
            </a:r>
            <a:r>
              <a:rPr lang="ru-RU" sz="2000" b="1" i="1" dirty="0" smtClean="0"/>
              <a:t>: </a:t>
            </a:r>
            <a:r>
              <a:rPr lang="ru-RU" sz="2000" dirty="0" smtClean="0"/>
              <a:t>4 ГБ памяти, файлы сохраняются прямо в системе без необходимости их сохранения на usb-накопителе или памяти компьютера.</a:t>
            </a:r>
            <a:endParaRPr lang="ru-RU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987574"/>
            <a:ext cx="421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3. Где найти раздел?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2776" t="6748" r="17439" b="49388"/>
          <a:stretch>
            <a:fillRect/>
          </a:stretch>
        </p:blipFill>
        <p:spPr bwMode="auto">
          <a:xfrm>
            <a:off x="4258534" y="1563638"/>
            <a:ext cx="488546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8100392" y="1563638"/>
            <a:ext cx="288032" cy="288032"/>
          </a:xfrm>
          <a:prstGeom prst="roundRect">
            <a:avLst/>
          </a:prstGeom>
          <a:noFill/>
          <a:ln w="1905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76256" y="1995686"/>
            <a:ext cx="720080" cy="288032"/>
          </a:xfrm>
          <a:prstGeom prst="roundRect">
            <a:avLst/>
          </a:prstGeom>
          <a:noFill/>
          <a:ln w="1905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-92546"/>
            <a:ext cx="8568952" cy="1384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Возможности по работе с документами, таблицами, презентациями в разделе «Мои файлы»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5651" r="84106" b="45372"/>
          <a:stretch>
            <a:fillRect/>
          </a:stretch>
        </p:blipFill>
        <p:spPr bwMode="auto">
          <a:xfrm>
            <a:off x="467544" y="1347614"/>
            <a:ext cx="1728192" cy="299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27784" y="1203598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личное хранилище, где можно загружать или создавать документы для персонального использования</a:t>
            </a:r>
            <a:endParaRPr lang="ru-RU" dirty="0"/>
          </a:p>
        </p:txBody>
      </p:sp>
      <p:cxnSp>
        <p:nvCxnSpPr>
          <p:cNvPr id="8" name="Прямая со стрелкой 7"/>
          <p:cNvCxnSpPr>
            <a:endCxn id="6" idx="1"/>
          </p:cNvCxnSpPr>
          <p:nvPr/>
        </p:nvCxnSpPr>
        <p:spPr>
          <a:xfrm flipV="1">
            <a:off x="2195736" y="1665263"/>
            <a:ext cx="432048" cy="690463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627784" y="1203598"/>
            <a:ext cx="4896544" cy="936104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27784" y="221171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содержит документы, к которым вам предоставили доступ другие пользователи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2211710"/>
            <a:ext cx="4896544" cy="648072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endCxn id="12" idx="1"/>
          </p:cNvCxnSpPr>
          <p:nvPr/>
        </p:nvCxnSpPr>
        <p:spPr>
          <a:xfrm flipV="1">
            <a:off x="2195736" y="2535746"/>
            <a:ext cx="432048" cy="108012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27784" y="293179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содержит документы, которые вы добавили в избранное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27784" y="2931790"/>
            <a:ext cx="6048672" cy="360040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endCxn id="16" idx="1"/>
          </p:cNvCxnSpPr>
          <p:nvPr/>
        </p:nvCxnSpPr>
        <p:spPr>
          <a:xfrm flipV="1">
            <a:off x="1475656" y="3111810"/>
            <a:ext cx="1152128" cy="36004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27784" y="336383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содержит все удаленные файлы, которые можно восстановить или окончательно удалить позже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627784" y="3363838"/>
            <a:ext cx="6408712" cy="648072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259632" y="3435846"/>
            <a:ext cx="1296144" cy="216024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27784" y="415592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содержит документы, с которыми недавно работали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627784" y="4155926"/>
            <a:ext cx="4968552" cy="648072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>
            <a:endCxn id="26" idx="1"/>
          </p:cNvCxnSpPr>
          <p:nvPr/>
        </p:nvCxnSpPr>
        <p:spPr>
          <a:xfrm>
            <a:off x="1835696" y="3723878"/>
            <a:ext cx="792088" cy="756084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39552" y="3867894"/>
            <a:ext cx="1152128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95486"/>
            <a:ext cx="8568952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Добавление и создание документов в разделе </a:t>
            </a:r>
            <a:br>
              <a:rPr lang="ru-RU" sz="2800" dirty="0" smtClean="0">
                <a:latin typeface="+mj-lt"/>
                <a:ea typeface="+mj-ea"/>
                <a:cs typeface="+mj-cs"/>
              </a:rPr>
            </a:br>
            <a:r>
              <a:rPr lang="ru-RU" sz="2800" dirty="0" smtClean="0">
                <a:latin typeface="+mj-lt"/>
                <a:ea typeface="+mj-ea"/>
                <a:cs typeface="+mj-cs"/>
              </a:rPr>
              <a:t>«Мои файлы»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4749" r="83408" b="47326"/>
          <a:stretch>
            <a:fillRect/>
          </a:stretch>
        </p:blipFill>
        <p:spPr bwMode="auto">
          <a:xfrm>
            <a:off x="827584" y="1419622"/>
            <a:ext cx="218424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75857" y="1779662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Создание нового текстового документа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Создание нового табличного документа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Создание новой презентации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Создание новой папки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Загрузка готового файла</a:t>
            </a:r>
            <a:endParaRPr lang="ru-RU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2339753" y="1779662"/>
            <a:ext cx="432048" cy="1368152"/>
          </a:xfrm>
          <a:prstGeom prst="rightBrace">
            <a:avLst/>
          </a:prstGeom>
          <a:ln w="19050">
            <a:solidFill>
              <a:srgbClr val="CB61AD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Мои файлы: дополнительные материалы</a:t>
            </a:r>
            <a:endParaRPr lang="ru-RU" sz="2800" dirty="0"/>
          </a:p>
        </p:txBody>
      </p:sp>
      <p:sp>
        <p:nvSpPr>
          <p:cNvPr id="4098" name="AutoShape 2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9512" y="307580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Инструкция по работе педагога с сервисом </a:t>
            </a:r>
          </a:p>
          <a:p>
            <a:pPr algn="ctr"/>
            <a:r>
              <a:rPr lang="ru-RU" dirty="0" smtClean="0"/>
              <a:t>«Мои файлы»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3003798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Методические рекомендации для педагогических работников по работе с подсистемой «Работа с документами» (сервис «Мои файлы»)</a:t>
            </a:r>
            <a:endParaRPr lang="ru-RU" dirty="0"/>
          </a:p>
        </p:txBody>
      </p:sp>
      <p:pic>
        <p:nvPicPr>
          <p:cNvPr id="12" name="Рисунок 1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9582"/>
            <a:ext cx="2067694" cy="2067694"/>
          </a:xfrm>
          <a:prstGeom prst="rect">
            <a:avLst/>
          </a:prstGeom>
        </p:spPr>
      </p:pic>
      <p:pic>
        <p:nvPicPr>
          <p:cNvPr id="13" name="Рисунок 12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987574"/>
            <a:ext cx="2139702" cy="2139702"/>
          </a:xfrm>
          <a:prstGeom prst="rect">
            <a:avLst/>
          </a:prstGeom>
        </p:spPr>
      </p:pic>
      <p:pic>
        <p:nvPicPr>
          <p:cNvPr id="14" name="Рисунок 13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915566"/>
            <a:ext cx="2232248" cy="22322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28184" y="3003798"/>
            <a:ext cx="2483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Вебинар</a:t>
            </a:r>
            <a:r>
              <a:rPr lang="ru-RU" dirty="0" smtClean="0"/>
              <a:t> «Использование сервисов "Файлы" и "</a:t>
            </a:r>
            <a:r>
              <a:rPr lang="ru-RU" dirty="0" err="1" smtClean="0"/>
              <a:t>Смарт</a:t>
            </a:r>
            <a:r>
              <a:rPr lang="ru-RU" dirty="0" smtClean="0"/>
              <a:t> ТВ" в работе педагогов»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0"/>
            <a:ext cx="7344816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Библиотека цифрового образовательного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контента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9582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 чем особенность БЦОК?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Каталог цифровых уроков по всем предметам и классам школьной программы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Этапы урока сопровождаются электронными материалами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Разработки команды российских учителей. Более 50 типов ЭОР: видеоролики, виртуальные лаборатории, тренажеры, интерактивные карты и др.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Экспертиза на соответствие ФГОС и информационной безопасности, экспертиза заданий ФИПИ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Только ЭОР, включенные в федеральный перечень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257175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Как найти Библиотеку?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6014" t="5286" r="17086" b="44498"/>
          <a:stretch>
            <a:fillRect/>
          </a:stretch>
        </p:blipFill>
        <p:spPr bwMode="auto">
          <a:xfrm>
            <a:off x="4507572" y="3075806"/>
            <a:ext cx="443417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028384" y="3075806"/>
            <a:ext cx="288032" cy="288032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3723878"/>
            <a:ext cx="1008112" cy="216024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112568" cy="8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7584" y="843558"/>
            <a:ext cx="252028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переход на страницу каталога </a:t>
            </a:r>
            <a:r>
              <a:rPr lang="ru-RU" dirty="0" err="1" smtClean="0"/>
              <a:t>контента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627784" y="483518"/>
            <a:ext cx="1800200" cy="288032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27584" y="843558"/>
            <a:ext cx="2520280" cy="648072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63888" y="987574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переход в раздел «Обучение» для просмотра информации об обучении пользователя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987574"/>
            <a:ext cx="2232248" cy="1800200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076056" y="483518"/>
            <a:ext cx="288032" cy="504056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12160" y="843558"/>
            <a:ext cx="1656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переход на страницу «Портфель» для просмотра </a:t>
            </a:r>
            <a:r>
              <a:rPr lang="ru-RU" dirty="0" err="1" smtClean="0"/>
              <a:t>контента</a:t>
            </a:r>
            <a:r>
              <a:rPr lang="ru-RU" dirty="0" smtClean="0"/>
              <a:t>, ранее добавленного в портфель.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12160" y="843558"/>
            <a:ext cx="1656184" cy="2304256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300192" y="483518"/>
            <a:ext cx="288032" cy="360040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65381" t="5670" r="15483" b="9282"/>
          <a:stretch>
            <a:fillRect/>
          </a:stretch>
        </p:blipFill>
        <p:spPr bwMode="auto">
          <a:xfrm>
            <a:off x="165110" y="1563638"/>
            <a:ext cx="138255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авая фигурная скобка 19"/>
          <p:cNvSpPr/>
          <p:nvPr/>
        </p:nvSpPr>
        <p:spPr>
          <a:xfrm>
            <a:off x="1547664" y="1635646"/>
            <a:ext cx="360040" cy="3384376"/>
          </a:xfrm>
          <a:prstGeom prst="rightBrace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123728" y="314781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Поиск </a:t>
            </a:r>
            <a:r>
              <a:rPr lang="ru-RU" dirty="0" err="1" smtClean="0"/>
              <a:t>контента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1979712" y="3003798"/>
            <a:ext cx="2088232" cy="648072"/>
          </a:xfrm>
          <a:prstGeom prst="ellipse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7494"/>
            <a:ext cx="489654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Работа с материалом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6930" t="16052" r="19863" b="9705"/>
          <a:stretch>
            <a:fillRect/>
          </a:stretch>
        </p:blipFill>
        <p:spPr bwMode="auto">
          <a:xfrm>
            <a:off x="323528" y="843558"/>
            <a:ext cx="40324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авая фигурная скобка 3"/>
          <p:cNvSpPr/>
          <p:nvPr/>
        </p:nvSpPr>
        <p:spPr>
          <a:xfrm>
            <a:off x="3275856" y="1851670"/>
            <a:ext cx="216024" cy="1584176"/>
          </a:xfrm>
          <a:prstGeom prst="rightBrace">
            <a:avLst/>
          </a:prstGeom>
          <a:ln w="19050">
            <a:solidFill>
              <a:srgbClr val="CB61AD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63888" y="242773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Общая информация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2427734"/>
            <a:ext cx="1008112" cy="504056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Овал 6"/>
          <p:cNvSpPr/>
          <p:nvPr/>
        </p:nvSpPr>
        <p:spPr>
          <a:xfrm>
            <a:off x="3275856" y="987574"/>
            <a:ext cx="1152128" cy="648072"/>
          </a:xfrm>
          <a:prstGeom prst="ellipse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14380" t="13945" r="15025" b="4712"/>
          <a:stretch>
            <a:fillRect/>
          </a:stretch>
        </p:blipFill>
        <p:spPr bwMode="auto">
          <a:xfrm>
            <a:off x="4679504" y="2249845"/>
            <a:ext cx="4464496" cy="289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532440" y="3147814"/>
            <a:ext cx="432048" cy="288032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6014" t="5286" r="17086" b="44498"/>
          <a:stretch>
            <a:fillRect/>
          </a:stretch>
        </p:blipFill>
        <p:spPr bwMode="auto">
          <a:xfrm>
            <a:off x="2339752" y="699542"/>
            <a:ext cx="4464496" cy="188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43808" y="1491630"/>
            <a:ext cx="1152128" cy="216024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4721" t="15395" r="14270" b="10710"/>
          <a:stretch>
            <a:fillRect/>
          </a:stretch>
        </p:blipFill>
        <p:spPr bwMode="auto">
          <a:xfrm>
            <a:off x="179512" y="2250348"/>
            <a:ext cx="4608512" cy="269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4048" y="2643758"/>
            <a:ext cx="3563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Готовые уроки по темам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Содержит материалы с автоматической проверкой и домашние задания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Методические рекомендации к каждому этапу урока</a:t>
            </a:r>
          </a:p>
          <a:p>
            <a:pPr marL="342900" indent="-342900">
              <a:buAutoNum type="arabicPeriod"/>
            </a:pPr>
            <a:r>
              <a:rPr lang="ru-RU" dirty="0" smtClean="0"/>
              <a:t>Материалы к ОГЭ, ЕГЭ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195486"/>
            <a:ext cx="489654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Библиотека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Минпросвещения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23478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ПРЕДМЕТЫ</a:t>
            </a:r>
            <a:r>
              <a:rPr lang="ru-RU" sz="2400" b="1" i="1" dirty="0" smtClean="0"/>
              <a:t>:</a:t>
            </a:r>
            <a:endParaRPr lang="ru-RU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544" t="41100" r="53304" b="29320"/>
          <a:stretch>
            <a:fillRect/>
          </a:stretch>
        </p:blipFill>
        <p:spPr bwMode="auto">
          <a:xfrm>
            <a:off x="539552" y="627534"/>
            <a:ext cx="2016224" cy="184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47348" t="42087" r="33962" b="13610"/>
          <a:stretch>
            <a:fillRect/>
          </a:stretch>
        </p:blipFill>
        <p:spPr bwMode="auto">
          <a:xfrm>
            <a:off x="323528" y="2499742"/>
            <a:ext cx="1800200" cy="240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66816" t="40302" r="15287" b="17275"/>
          <a:stretch>
            <a:fillRect/>
          </a:stretch>
        </p:blipFill>
        <p:spPr bwMode="auto">
          <a:xfrm>
            <a:off x="2195736" y="1635646"/>
            <a:ext cx="1800200" cy="240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11960" y="195486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Каждый предмет – комплекс уроков (тем), расписанных поэтапно.</a:t>
            </a:r>
            <a:endParaRPr lang="ru-RU" sz="2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28044" t="31908" r="47277" b="14248"/>
          <a:stretch>
            <a:fillRect/>
          </a:stretch>
        </p:blipFill>
        <p:spPr bwMode="auto">
          <a:xfrm>
            <a:off x="4716016" y="1347614"/>
            <a:ext cx="3024336" cy="371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23478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Блочно-модульная структура урока:</a:t>
            </a:r>
          </a:p>
          <a:p>
            <a:r>
              <a:rPr lang="ru-RU" dirty="0" smtClean="0"/>
              <a:t>-вхождение в тему урока;</a:t>
            </a:r>
          </a:p>
          <a:p>
            <a:r>
              <a:rPr lang="ru-RU" dirty="0" smtClean="0"/>
              <a:t>-освоение нового материала;</a:t>
            </a:r>
          </a:p>
          <a:p>
            <a:r>
              <a:rPr lang="ru-RU" dirty="0" smtClean="0"/>
              <a:t>-применение изучаемого материала;</a:t>
            </a:r>
          </a:p>
          <a:p>
            <a:r>
              <a:rPr lang="ru-RU" dirty="0" smtClean="0"/>
              <a:t>-проверка приобретенных знаний;</a:t>
            </a:r>
          </a:p>
          <a:p>
            <a:r>
              <a:rPr lang="ru-RU" dirty="0" smtClean="0"/>
              <a:t>-подведение итогов, домашнее задание.</a:t>
            </a:r>
          </a:p>
          <a:p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765" t="38499" r="40939" b="9002"/>
          <a:stretch>
            <a:fillRect/>
          </a:stretch>
        </p:blipFill>
        <p:spPr bwMode="auto">
          <a:xfrm>
            <a:off x="4644008" y="123478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32040" y="2281178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 Библиотеке содержится более 50 типов электронных образовательных материалов:</a:t>
            </a:r>
          </a:p>
          <a:p>
            <a:r>
              <a:rPr lang="ru-RU" dirty="0" smtClean="0"/>
              <a:t>-виртуальные лаборатории;</a:t>
            </a:r>
          </a:p>
          <a:p>
            <a:r>
              <a:rPr lang="ru-RU" dirty="0" smtClean="0"/>
              <a:t>-интерактивные тренажеры;</a:t>
            </a:r>
          </a:p>
          <a:p>
            <a:r>
              <a:rPr lang="ru-RU" dirty="0" smtClean="0"/>
              <a:t>-карты;</a:t>
            </a:r>
          </a:p>
          <a:p>
            <a:r>
              <a:rPr lang="ru-RU" dirty="0" smtClean="0"/>
              <a:t>-видеоролики;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инфографики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подкасты</a:t>
            </a:r>
            <a:r>
              <a:rPr lang="ru-RU" dirty="0" smtClean="0"/>
              <a:t> и др.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8691" t="24280" r="9363" b="13916"/>
          <a:stretch>
            <a:fillRect/>
          </a:stretch>
        </p:blipFill>
        <p:spPr bwMode="auto">
          <a:xfrm>
            <a:off x="107504" y="2571750"/>
            <a:ext cx="47525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</a:rPr>
              <a:t>ЦИФРОВАЯ ОБРАЗОВАТЕЛЬНАЯ СРЕДА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7534"/>
            <a:ext cx="91440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>
                <a:latin typeface="Calibri" pitchFamily="34" charset="0"/>
                <a:cs typeface="Arial" pitchFamily="34" charset="0"/>
              </a:rPr>
              <a:t>«Цифровая образовательная среда» (ЦОС) – это федеральный проект в рамках национального проекта «Образование», направленный на создание и внедрение </a:t>
            </a:r>
            <a:br>
              <a:rPr lang="ru-RU" sz="1600" dirty="0" smtClean="0">
                <a:latin typeface="Calibri" pitchFamily="34" charset="0"/>
                <a:cs typeface="Arial" pitchFamily="34" charset="0"/>
              </a:rPr>
            </a:br>
            <a:r>
              <a:rPr lang="ru-RU" sz="1600" dirty="0" smtClean="0">
                <a:latin typeface="Calibri" pitchFamily="34" charset="0"/>
                <a:cs typeface="Arial" pitchFamily="34" charset="0"/>
              </a:rPr>
              <a:t>в образовательных организациях цифровой образовательной среды.</a:t>
            </a:r>
            <a:endParaRPr lang="ru-RU" sz="16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6" name="Picture 2" descr="ЭПОС.Школа – ЭПОС Информационный порт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63638"/>
            <a:ext cx="1584176" cy="446686"/>
          </a:xfrm>
          <a:prstGeom prst="rect">
            <a:avLst/>
          </a:prstGeom>
          <a:noFill/>
        </p:spPr>
      </p:pic>
      <p:pic>
        <p:nvPicPr>
          <p:cNvPr id="1028" name="Picture 4" descr="МАУ ДПО «Центр научно-методического обеспечения» г. Лысь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491630"/>
            <a:ext cx="1368152" cy="769495"/>
          </a:xfrm>
          <a:prstGeom prst="rect">
            <a:avLst/>
          </a:prstGeom>
          <a:noFill/>
        </p:spPr>
      </p:pic>
      <p:pic>
        <p:nvPicPr>
          <p:cNvPr id="1032" name="Picture 8" descr="Сферум (дистанционная платформа) | ОГКОУ &quot;Школа-интернат для обучающихся с  нарушениями зрения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35646"/>
            <a:ext cx="1369714" cy="504055"/>
          </a:xfrm>
          <a:prstGeom prst="rect">
            <a:avLst/>
          </a:prstGeom>
          <a:noFill/>
        </p:spPr>
      </p:pic>
      <p:pic>
        <p:nvPicPr>
          <p:cNvPr id="1034" name="Picture 10" descr="Образовательная платформа «Сферум»: Разрешенный в России мессенджер.  Рекомендован Минциф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635646"/>
            <a:ext cx="960107" cy="50405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1520" y="4299942"/>
            <a:ext cx="396044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Федеральная государственная система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860032" y="4351412"/>
            <a:ext cx="410445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Региональная государственная система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2211710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alibri" pitchFamily="34" charset="0"/>
                <a:cs typeface="Arial" pitchFamily="34" charset="0"/>
              </a:rPr>
              <a:t>Цель «Моей школы» - объединить в себе множество сервисов и выступить в роли единой государственной информационной системы РФ для реализации образовательных программ всех уровней основного образования.</a:t>
            </a:r>
            <a:endParaRPr lang="ru-RU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2051720" y="2211710"/>
            <a:ext cx="504056" cy="3816424"/>
          </a:xfrm>
          <a:prstGeom prst="rightBrace">
            <a:avLst/>
          </a:prstGeom>
          <a:ln w="28575">
            <a:solidFill>
              <a:srgbClr val="4646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5488" y="2139702"/>
            <a:ext cx="4608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  <a:cs typeface="Arial" pitchFamily="34" charset="0"/>
              </a:rPr>
              <a:t>В ЦОС также входят и региональные ИС. </a:t>
            </a:r>
          </a:p>
          <a:p>
            <a:pPr algn="ctr"/>
            <a:r>
              <a:rPr lang="ru-RU" sz="1400" dirty="0" smtClean="0">
                <a:latin typeface="Calibri" pitchFamily="34" charset="0"/>
                <a:cs typeface="Arial" pitchFamily="34" charset="0"/>
              </a:rPr>
              <a:t>«Моя школа» проводит интеграции со всеми региональными ЭЖД, и информация из них будет автоматически транслироваться в интерфейсе «Моей школы».</a:t>
            </a:r>
            <a:br>
              <a:rPr lang="ru-RU" sz="1400" dirty="0" smtClean="0">
                <a:latin typeface="Calibri" pitchFamily="34" charset="0"/>
                <a:cs typeface="Arial" pitchFamily="34" charset="0"/>
              </a:rPr>
            </a:br>
            <a:r>
              <a:rPr lang="ru-RU" sz="1400" dirty="0" smtClean="0">
                <a:latin typeface="Calibri" pitchFamily="34" charset="0"/>
                <a:cs typeface="Arial" pitchFamily="34" charset="0"/>
              </a:rPr>
              <a:t>«Моя школа» призвана предоставить дополнительный функционал и дать равный доступ всем участникам централизованно по всей территории РФ.</a:t>
            </a:r>
            <a:endParaRPr lang="ru-RU" sz="14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6624228" y="2031690"/>
            <a:ext cx="576064" cy="4104456"/>
          </a:xfrm>
          <a:prstGeom prst="rightBrace">
            <a:avLst/>
          </a:prstGeom>
          <a:ln w="28575">
            <a:solidFill>
              <a:srgbClr val="4646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707654"/>
            <a:ext cx="1137502" cy="37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Библиотека и Библиотека </a:t>
            </a:r>
            <a:r>
              <a:rPr lang="ru-RU" sz="2800" dirty="0" err="1" smtClean="0"/>
              <a:t>Минпросвещения</a:t>
            </a:r>
            <a:r>
              <a:rPr lang="ru-RU" sz="2800" dirty="0" smtClean="0"/>
              <a:t>: </a:t>
            </a:r>
            <a:br>
              <a:rPr lang="ru-RU" sz="2800" dirty="0" smtClean="0"/>
            </a:br>
            <a:r>
              <a:rPr lang="ru-RU" sz="2800" dirty="0" smtClean="0"/>
              <a:t>дополнительные материалы</a:t>
            </a:r>
            <a:endParaRPr lang="ru-RU" sz="2800" dirty="0"/>
          </a:p>
        </p:txBody>
      </p:sp>
      <p:sp>
        <p:nvSpPr>
          <p:cNvPr id="4098" name="AutoShape 2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39752" y="2715766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Инструкция по работе педагога с подсистемой «Библиотека ЦОК» (Библиотека)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715766"/>
            <a:ext cx="277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Методические рекомендации для педагогических работников по вопросам работы с подсистемой «Библиотека ЦОК» на платформе ФГИС «Моя школа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8" y="2787774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Вебинар</a:t>
            </a:r>
            <a:r>
              <a:rPr lang="ru-RU" dirty="0" smtClean="0"/>
              <a:t> «Как провести урок с использованием подсистемы «Библиотека»</a:t>
            </a:r>
            <a:endParaRPr lang="ru-RU" dirty="0"/>
          </a:p>
        </p:txBody>
      </p:sp>
      <p:pic>
        <p:nvPicPr>
          <p:cNvPr id="16" name="Рисунок 15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059582"/>
            <a:ext cx="1728192" cy="1728192"/>
          </a:xfrm>
          <a:prstGeom prst="rect">
            <a:avLst/>
          </a:prstGeom>
        </p:spPr>
      </p:pic>
      <p:pic>
        <p:nvPicPr>
          <p:cNvPr id="17" name="Рисунок 16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059582"/>
            <a:ext cx="1800200" cy="1800200"/>
          </a:xfrm>
          <a:prstGeom prst="rect">
            <a:avLst/>
          </a:prstGeom>
        </p:spPr>
      </p:pic>
      <p:pic>
        <p:nvPicPr>
          <p:cNvPr id="18" name="Рисунок 17" descr="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987574"/>
            <a:ext cx="1872208" cy="1872208"/>
          </a:xfrm>
          <a:prstGeom prst="rect">
            <a:avLst/>
          </a:prstGeom>
        </p:spPr>
      </p:pic>
      <p:pic>
        <p:nvPicPr>
          <p:cNvPr id="19" name="Рисунок 18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1059582"/>
            <a:ext cx="1800200" cy="18002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020272" y="2715766"/>
            <a:ext cx="1925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Использование материалов Библиотеки ЦОК в работе классного руководителя</a:t>
            </a:r>
            <a:endParaRPr lang="ru-RU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ru-RU" dirty="0" smtClean="0"/>
              <a:t>Тесты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9542"/>
            <a:ext cx="8496944" cy="1011559"/>
          </a:xfrm>
        </p:spPr>
        <p:txBody>
          <a:bodyPr>
            <a:normAutofit fontScale="55000" lnSpcReduction="20000"/>
          </a:bodyPr>
          <a:lstStyle/>
          <a:p>
            <a:pPr indent="0">
              <a:lnSpc>
                <a:spcPct val="120000"/>
              </a:lnSpc>
              <a:buNone/>
            </a:pPr>
            <a:r>
              <a:rPr lang="ru-RU" dirty="0" smtClean="0"/>
              <a:t>Это подсистема, позволяющая создавать тесты и тренажеры с автоматической проверкой, регулировать время и количество попыток на выполнение заданий, просматривать результаты и статистику прохождения в </a:t>
            </a:r>
            <a:r>
              <a:rPr lang="ru-RU" dirty="0" err="1" smtClean="0"/>
              <a:t>онлайн-режиме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390"/>
          <a:stretch>
            <a:fillRect/>
          </a:stretch>
        </p:blipFill>
        <p:spPr bwMode="auto">
          <a:xfrm>
            <a:off x="4067944" y="1995686"/>
            <a:ext cx="462861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8388424" y="1995686"/>
            <a:ext cx="384449" cy="392255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24128" y="3723878"/>
            <a:ext cx="792088" cy="360040"/>
          </a:xfrm>
          <a:prstGeom prst="roundRect">
            <a:avLst/>
          </a:prstGeom>
          <a:noFill/>
          <a:ln w="28575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336" y="2283718"/>
            <a:ext cx="3634873" cy="205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15942" t="6307" r="5486" b="83182"/>
          <a:stretch>
            <a:fillRect/>
          </a:stretch>
        </p:blipFill>
        <p:spPr bwMode="auto">
          <a:xfrm>
            <a:off x="395536" y="1923678"/>
            <a:ext cx="8850291" cy="6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123478"/>
            <a:ext cx="1944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Данный раздел предназначен для просмотра, создания и изменения тестов, копирования тестов, управления статусом тестов, удаления тестов. </a:t>
            </a:r>
            <a:r>
              <a:rPr lang="ru-RU" sz="1100" b="1" dirty="0" smtClean="0"/>
              <a:t>Здесь собраны тесты всех видов.</a:t>
            </a:r>
            <a:endParaRPr lang="ru-RU" sz="11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267494"/>
            <a:ext cx="201622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Тесты для тренировки обучающихся, после создания педагогом появляются в одноименном разделе у обучающихся 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2715766"/>
            <a:ext cx="2232248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Шаблон – это заранее подготовленное учебное задание или его часть, используемая при конструировании теста. Данный раздел предназначен для навигации по шаблонам заданий, просмотра, создания и изменения шаблонов, управления статусом шаблона, удаления шаблона, экспорта и импорта шаблона. 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931790"/>
            <a:ext cx="216024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Созданные тестирования, которые ждут назначения или уже назначены обучающимся. Только пробные и контрольные тестирования.</a:t>
            </a:r>
            <a:endParaRPr lang="ru-RU" sz="1100" dirty="0"/>
          </a:p>
        </p:txBody>
      </p:sp>
      <p:cxnSp>
        <p:nvCxnSpPr>
          <p:cNvPr id="15" name="Прямая со стрелкой 14"/>
          <p:cNvCxnSpPr>
            <a:endCxn id="10" idx="2"/>
          </p:cNvCxnSpPr>
          <p:nvPr/>
        </p:nvCxnSpPr>
        <p:spPr>
          <a:xfrm flipH="1" flipV="1">
            <a:off x="1223628" y="1570028"/>
            <a:ext cx="684076" cy="569675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4" idx="0"/>
          </p:cNvCxnSpPr>
          <p:nvPr/>
        </p:nvCxnSpPr>
        <p:spPr>
          <a:xfrm flipH="1">
            <a:off x="1403648" y="2283718"/>
            <a:ext cx="1152128" cy="648072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364088" y="2931790"/>
            <a:ext cx="21602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Тесты, направленные обучающимся и включающие задания с развернутым ответом</a:t>
            </a:r>
            <a:endParaRPr lang="ru-RU" sz="11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275856" y="2283718"/>
            <a:ext cx="0" cy="432048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851920" y="1275606"/>
            <a:ext cx="1080120" cy="792088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22" idx="0"/>
          </p:cNvCxnSpPr>
          <p:nvPr/>
        </p:nvCxnSpPr>
        <p:spPr>
          <a:xfrm>
            <a:off x="4644008" y="2283718"/>
            <a:ext cx="1800200" cy="648072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ru-RU" dirty="0" smtClean="0"/>
              <a:t>Создание теста</a:t>
            </a: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71550"/>
            <a:ext cx="6336704" cy="114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71800" y="771550"/>
            <a:ext cx="504056" cy="288032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48264" y="1203598"/>
            <a:ext cx="936104" cy="288032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11710"/>
            <a:ext cx="56769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331640" y="3219822"/>
            <a:ext cx="6840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ru-RU" sz="1600" dirty="0" smtClean="0"/>
              <a:t>Заполните сначала общую информацию о тесте (автор, количество вопросов, количество попыток и т. д.). 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ru-RU" sz="1600" dirty="0" smtClean="0"/>
              <a:t>Далее занесите в систему сами задания.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ru-RU" sz="1600" dirty="0" smtClean="0"/>
              <a:t>Далее определите критерии оценивания.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4.</a:t>
            </a:r>
            <a:r>
              <a:rPr lang="ru-RU" sz="1600" dirty="0" smtClean="0"/>
              <a:t>Оцените тест на ошибки в разделе «</a:t>
            </a:r>
            <a:r>
              <a:rPr lang="ru-RU" sz="1600" dirty="0" err="1" smtClean="0"/>
              <a:t>предпросмотр</a:t>
            </a:r>
            <a:r>
              <a:rPr lang="ru-RU" sz="1600" dirty="0" smtClean="0"/>
              <a:t>».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Каждый раздел будет доступен после заполнения предыдущего.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9712" y="24277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242773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242773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242773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572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Тесты: дополнительные материалы</a:t>
            </a:r>
            <a:endParaRPr lang="ru-RU" sz="2800" dirty="0"/>
          </a:p>
        </p:txBody>
      </p:sp>
      <p:sp>
        <p:nvSpPr>
          <p:cNvPr id="4098" name="AutoShape 2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55776" y="2427734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Инструкция по работе педагога с подсистемой «Тестирование обучающихся» («Тесты»)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355726"/>
            <a:ext cx="277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Методические рекомендации для педагогических работников по вопросам работы с подсистемой «Тестирование обучающихся» («Тесты») на платформе ФГИС «Моя школа»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644008" y="242773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Вебинар</a:t>
            </a:r>
            <a:r>
              <a:rPr lang="ru-RU" sz="1600" dirty="0" smtClean="0"/>
              <a:t> «Как провести тесты без двойных листочков»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948264" y="2499742"/>
            <a:ext cx="1925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/>
              <a:t>Вебинар</a:t>
            </a:r>
            <a:r>
              <a:rPr lang="ru-RU" sz="1600" dirty="0" smtClean="0"/>
              <a:t> «Подсистема «Тесты»: создание тестирования»</a:t>
            </a:r>
          </a:p>
        </p:txBody>
      </p:sp>
      <p:pic>
        <p:nvPicPr>
          <p:cNvPr id="14" name="Рисунок 13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7574"/>
            <a:ext cx="1584176" cy="1584176"/>
          </a:xfrm>
          <a:prstGeom prst="rect">
            <a:avLst/>
          </a:prstGeom>
        </p:spPr>
      </p:pic>
      <p:pic>
        <p:nvPicPr>
          <p:cNvPr id="21" name="Рисунок 20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987574"/>
            <a:ext cx="1584176" cy="1584176"/>
          </a:xfrm>
          <a:prstGeom prst="rect">
            <a:avLst/>
          </a:prstGeom>
        </p:spPr>
      </p:pic>
      <p:pic>
        <p:nvPicPr>
          <p:cNvPr id="22" name="Рисунок 21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987574"/>
            <a:ext cx="1584176" cy="1584176"/>
          </a:xfrm>
          <a:prstGeom prst="rect">
            <a:avLst/>
          </a:prstGeom>
        </p:spPr>
      </p:pic>
      <p:pic>
        <p:nvPicPr>
          <p:cNvPr id="23" name="Рисунок 22" descr="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987574"/>
            <a:ext cx="1635646" cy="163564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Электронный журнал дневник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11910"/>
            <a:ext cx="8229600" cy="86409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1600" dirty="0" smtClean="0"/>
              <a:t>На главной странице ФГИС Моя Школа отображаются данные с регионального журнала и дневника «</a:t>
            </a:r>
            <a:r>
              <a:rPr lang="ru-RU" sz="1600" dirty="0" err="1" smtClean="0"/>
              <a:t>ЭПОС.Школа</a:t>
            </a:r>
            <a:r>
              <a:rPr lang="ru-RU" sz="1600" dirty="0" smtClean="0"/>
              <a:t>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63228"/>
            <a:ext cx="4392488" cy="28766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16216" y="3304698"/>
            <a:ext cx="1584176" cy="576064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ЭЖД в профиле педагога</a:t>
            </a:r>
            <a:endParaRPr lang="ru-RU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Электронный журнал дневник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1276250"/>
            <a:ext cx="3365540" cy="1442535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sz="1600" dirty="0"/>
              <a:t>Внутри ЭЖД «</a:t>
            </a:r>
            <a:r>
              <a:rPr lang="ru-RU" sz="1600" dirty="0" err="1"/>
              <a:t>ЭПОС.Школа</a:t>
            </a:r>
            <a:r>
              <a:rPr lang="ru-RU" sz="1600" dirty="0"/>
              <a:t>» можно </a:t>
            </a:r>
            <a:r>
              <a:rPr lang="ru-RU" sz="1600" dirty="0" smtClean="0"/>
              <a:t>просматривать:</a:t>
            </a:r>
          </a:p>
          <a:p>
            <a:pPr marL="6286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расписание</a:t>
            </a:r>
          </a:p>
          <a:p>
            <a:pPr marL="6286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оценки</a:t>
            </a:r>
            <a:endParaRPr lang="ru-RU" sz="1600" dirty="0"/>
          </a:p>
          <a:p>
            <a:pPr marL="6286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домашние задание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80" y="915566"/>
            <a:ext cx="4133636" cy="41100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3968" y="4374342"/>
            <a:ext cx="1584176" cy="576064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ЭЖД в профиле родителя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25054" y="3856111"/>
            <a:ext cx="20705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Инструкция </a:t>
            </a:r>
            <a:r>
              <a:rPr lang="ru-RU" sz="1400" dirty="0" smtClean="0"/>
              <a:t>для педагога по добавлению роли родителя (законного представителя)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940545"/>
            <a:ext cx="936104" cy="8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6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Сферум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55576" y="1707654"/>
            <a:ext cx="3528392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Сферум – платформа для общения и коммуникаций в образовательной среде. </a:t>
            </a: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«Сферум»</a:t>
            </a: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— это ваша школа, только в цифровом пространстве. Все возможности для коммуникации и проведения занятий собраны в одном удобном и безопасном месте. У каждой школы есть профиль, в котором находятся классы, статьи, видео, чаты и каналы.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355976" y="3363838"/>
            <a:ext cx="3682752" cy="1155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ВК </a:t>
            </a:r>
            <a:r>
              <a:rPr lang="ru-RU" sz="2400" dirty="0" err="1" smtClean="0"/>
              <a:t>мессенджер</a:t>
            </a:r>
            <a:r>
              <a:rPr lang="ru-RU" sz="2400" dirty="0" smtClean="0"/>
              <a:t> – место, где происходит общение: чаты, </a:t>
            </a:r>
            <a:r>
              <a:rPr lang="ru-RU" sz="2400" dirty="0" err="1" smtClean="0"/>
              <a:t>видеозвонки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Образовательная платформа Сферу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15566"/>
            <a:ext cx="1515530" cy="858753"/>
          </a:xfrm>
          <a:prstGeom prst="rect">
            <a:avLst/>
          </a:prstGeom>
          <a:noFill/>
        </p:spPr>
      </p:pic>
      <p:pic>
        <p:nvPicPr>
          <p:cNvPr id="7" name="Picture 4" descr="Создание учебного профиля Сферум в VK Мессенджере и подтверждение статуса  сотрудн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31590"/>
            <a:ext cx="1694334" cy="2040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205531"/>
          </a:xfrm>
        </p:spPr>
        <p:txBody>
          <a:bodyPr>
            <a:noAutofit/>
          </a:bodyPr>
          <a:lstStyle/>
          <a:p>
            <a:r>
              <a:rPr lang="ru-RU" sz="3200" dirty="0" smtClean="0"/>
              <a:t>Цифровой помощник учителя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390"/>
          <a:stretch>
            <a:fillRect/>
          </a:stretch>
        </p:blipFill>
        <p:spPr bwMode="auto">
          <a:xfrm>
            <a:off x="5652120" y="627534"/>
            <a:ext cx="3240360" cy="156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8676456" y="627534"/>
            <a:ext cx="216024" cy="216024"/>
          </a:xfrm>
          <a:prstGeom prst="roundRect">
            <a:avLst/>
          </a:prstGeom>
          <a:noFill/>
          <a:ln w="1270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75861"/>
          <a:stretch>
            <a:fillRect/>
          </a:stretch>
        </p:blipFill>
        <p:spPr bwMode="auto">
          <a:xfrm>
            <a:off x="1979712" y="2787774"/>
            <a:ext cx="48965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5796136" y="1851670"/>
            <a:ext cx="1008112" cy="216024"/>
          </a:xfrm>
          <a:prstGeom prst="roundRect">
            <a:avLst/>
          </a:prstGeom>
          <a:noFill/>
          <a:ln w="1270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28184" y="2715766"/>
            <a:ext cx="576064" cy="360040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843558"/>
            <a:ext cx="2232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ru-RU" sz="1200" dirty="0" smtClean="0"/>
              <a:t>Анкетирование помогает педагогам выявить свои сильные и слабые стороны, что способствует более целенаправленному планированию профессионального развития 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2123728" y="2211710"/>
            <a:ext cx="1296144" cy="648072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0" y="3147814"/>
            <a:ext cx="2249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ru-RU" sz="1200" dirty="0" smtClean="0"/>
              <a:t>Поиск и удобное хранение релевантного цифрового образовательного </a:t>
            </a:r>
            <a:r>
              <a:rPr lang="ru-RU" sz="1200" dirty="0" err="1" smtClean="0"/>
              <a:t>контента</a:t>
            </a:r>
            <a:r>
              <a:rPr lang="ru-RU" sz="1200" dirty="0" smtClean="0"/>
              <a:t> по различным направлениям и интересам</a:t>
            </a:r>
            <a:endParaRPr lang="ru-RU" sz="12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051720" y="2931790"/>
            <a:ext cx="2088232" cy="504056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555776" y="3723878"/>
            <a:ext cx="2141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ru-RU" sz="1200" dirty="0" smtClean="0"/>
              <a:t>Навигация по программам повышения квалификации облегчает поиск и выбор подходящих курсов, учитывая индивидуальные потребности и цели педагога </a:t>
            </a:r>
          </a:p>
        </p:txBody>
      </p:sp>
      <p:cxnSp>
        <p:nvCxnSpPr>
          <p:cNvPr id="23" name="Прямая со стрелкой 22"/>
          <p:cNvCxnSpPr>
            <a:endCxn id="22" idx="0"/>
          </p:cNvCxnSpPr>
          <p:nvPr/>
        </p:nvCxnSpPr>
        <p:spPr>
          <a:xfrm flipH="1">
            <a:off x="3626768" y="2931790"/>
            <a:ext cx="873224" cy="792088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275856" y="843558"/>
            <a:ext cx="1800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ru-RU" sz="1200" dirty="0" smtClean="0"/>
              <a:t>Навигация по событиям федерального и регионального уровня, помогает выбрать профессиональные конкурсы и олимпиады для педагогов учеников </a:t>
            </a:r>
          </a:p>
        </p:txBody>
      </p:sp>
      <p:cxnSp>
        <p:nvCxnSpPr>
          <p:cNvPr id="29" name="Прямая со стрелкой 28"/>
          <p:cNvCxnSpPr>
            <a:endCxn id="28" idx="2"/>
          </p:cNvCxnSpPr>
          <p:nvPr/>
        </p:nvCxnSpPr>
        <p:spPr>
          <a:xfrm flipH="1" flipV="1">
            <a:off x="4175956" y="2228553"/>
            <a:ext cx="693204" cy="631229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148064" y="3291830"/>
            <a:ext cx="2502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ru-RU" sz="1200" dirty="0" smtClean="0"/>
              <a:t>Универсальный конструктор упрощает процесс подготовки и структурирования данных для аттестации, что позволяет педагогам эффективно отслеживать свой прогресс и вовремя предоставлять необходимые документы 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364088" y="3003798"/>
            <a:ext cx="864096" cy="288032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Цифровой помощник учителя: дополнительные материалы</a:t>
            </a:r>
            <a:endParaRPr lang="ru-RU" sz="2800" dirty="0"/>
          </a:p>
        </p:txBody>
      </p:sp>
      <p:sp>
        <p:nvSpPr>
          <p:cNvPr id="4098" name="AutoShape 2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79712" y="372387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Инструкция по использованию сервиса </a:t>
            </a:r>
          </a:p>
          <a:p>
            <a:pPr algn="ctr"/>
            <a:r>
              <a:rPr lang="ru-RU" sz="1600" dirty="0" smtClean="0"/>
              <a:t>«Цифровой помощник учителя»</a:t>
            </a:r>
            <a:endParaRPr lang="ru-RU" sz="1600" dirty="0"/>
          </a:p>
        </p:txBody>
      </p:sp>
      <p:pic>
        <p:nvPicPr>
          <p:cNvPr id="16" name="Рисунок 15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131590"/>
            <a:ext cx="257175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</a:rPr>
              <a:t>ФГИС МОЯ ШКОЛА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43558"/>
            <a:ext cx="8229600" cy="3394472"/>
          </a:xfrm>
        </p:spPr>
        <p:txBody>
          <a:bodyPr>
            <a:normAutofit/>
          </a:bodyPr>
          <a:lstStyle/>
          <a:p>
            <a:pPr marL="72000" indent="0">
              <a:buNone/>
            </a:pPr>
            <a:r>
              <a:rPr lang="ru-RU" sz="1800" dirty="0" smtClean="0">
                <a:latin typeface="Calibri" pitchFamily="34" charset="0"/>
                <a:cs typeface="Arial" pitchFamily="34" charset="0"/>
              </a:rPr>
              <a:t> Платформа ФГИС «МОЯ ШКОЛА» - единый доступ к образовательным сервисам и цифровым учебным материалам для учеников, родителей и учителей. </a:t>
            </a:r>
            <a:endParaRPr lang="ru-RU" sz="18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9662"/>
            <a:ext cx="5851517" cy="321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ФГИС Моя Школа –…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Создание современной и </a:t>
            </a:r>
            <a:r>
              <a:rPr lang="ru-RU" dirty="0" err="1" smtClean="0"/>
              <a:t>б̲е̲з̲о̲п̲а̲с̲н̲о̲й</a:t>
            </a:r>
            <a:r>
              <a:rPr lang="ru-RU" dirty="0" smtClean="0"/>
              <a:t>̲ образовательной среды;</a:t>
            </a:r>
          </a:p>
          <a:p>
            <a:r>
              <a:rPr lang="ru-RU" dirty="0" smtClean="0"/>
              <a:t>Предоставление равного доступа к качественному образовательному контенту и цифровым сервисам по всей территории РФ для всех обучающихся;</a:t>
            </a:r>
          </a:p>
          <a:p>
            <a:r>
              <a:rPr lang="ru-RU" dirty="0" smtClean="0"/>
              <a:t>Повышение уровня цифровой грамотности педагогов с использованием дистанционных технологий;</a:t>
            </a:r>
          </a:p>
          <a:p>
            <a:r>
              <a:rPr lang="ru-RU" dirty="0" smtClean="0"/>
              <a:t>Создание возможностей для вовлечения родителей в процесс образования детей;</a:t>
            </a:r>
          </a:p>
          <a:p>
            <a:r>
              <a:rPr lang="ru-RU" dirty="0" smtClean="0"/>
              <a:t>Взаимодействие региональных и федеральных систем и использование единых классификаторов, реестров, справочников и форматов взаимодействия.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445624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Поддержка педагогов при </a:t>
            </a:r>
            <a:br>
              <a:rPr lang="ru-RU" dirty="0" smtClean="0"/>
            </a:br>
            <a:r>
              <a:rPr lang="ru-RU" dirty="0" smtClean="0"/>
              <a:t>аварийных ситуациях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91631"/>
            <a:ext cx="3384376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Техническая поддержка</a:t>
            </a:r>
          </a:p>
          <a:p>
            <a:pPr>
              <a:buNone/>
            </a:pPr>
            <a:r>
              <a:rPr lang="en-US" sz="2400" dirty="0" smtClean="0"/>
              <a:t>myschool@gosuslugi.ru</a:t>
            </a:r>
            <a:endParaRPr lang="ru-RU" sz="24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059832" y="3147814"/>
            <a:ext cx="31683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Информационный портал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clck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507854"/>
            <a:ext cx="1512168" cy="1512168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076056" y="1563638"/>
            <a:ext cx="3672408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algn="ctr">
              <a:buNone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Региональная поддержка</a:t>
            </a:r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Сотрудники ИРО ПК</a:t>
            </a:r>
          </a:p>
          <a:p>
            <a:pPr algn="ctr"/>
            <a:r>
              <a:rPr lang="en-US" sz="3600" dirty="0" smtClean="0">
                <a:latin typeface="+mj-lt"/>
                <a:cs typeface="Arial" pitchFamily="34" charset="0"/>
              </a:rPr>
              <a:t>omd@iro.perm.ru</a:t>
            </a:r>
            <a:endParaRPr lang="ru-RU" sz="3600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endParaRPr lang="ru-RU" sz="6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857250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</a:rPr>
              <a:t>Нормативно-правовая база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91630"/>
            <a:ext cx="8229600" cy="2376264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Пункт 3.1 статьи 16 Федерального закона «Об </a:t>
            </a:r>
            <a:r>
              <a:rPr lang="ru-RU" sz="1800" dirty="0"/>
              <a:t>образовании в Российской </a:t>
            </a:r>
            <a:r>
              <a:rPr lang="ru-RU" sz="1800" dirty="0" smtClean="0"/>
              <a:t>Федерации» </a:t>
            </a:r>
            <a:r>
              <a:rPr lang="ru-RU" sz="1800" dirty="0"/>
              <a:t>от 29.12.2012 N </a:t>
            </a:r>
            <a:r>
              <a:rPr lang="ru-RU" sz="1800" dirty="0" smtClean="0"/>
              <a:t>273-ФЗ».</a:t>
            </a:r>
          </a:p>
          <a:p>
            <a:r>
              <a:rPr lang="ru-RU" sz="1800" dirty="0"/>
              <a:t>Постановление Правительства РФ от 13 июля 2022 г. N 1241 </a:t>
            </a:r>
            <a:r>
              <a:rPr lang="ru-RU" sz="1800" dirty="0" smtClean="0"/>
              <a:t>«О </a:t>
            </a:r>
            <a:r>
              <a:rPr lang="ru-RU" sz="1800" dirty="0"/>
              <a:t>федеральной государственной информационной системе </a:t>
            </a:r>
            <a:r>
              <a:rPr lang="ru-RU" sz="1800" dirty="0" smtClean="0"/>
              <a:t>«Моя школа» </a:t>
            </a:r>
            <a:r>
              <a:rPr lang="ru-RU" sz="1800" dirty="0"/>
              <a:t>и внесении изменения в подпункт </a:t>
            </a:r>
            <a:r>
              <a:rPr lang="ru-RU" sz="1800" dirty="0" smtClean="0"/>
              <a:t>«а» </a:t>
            </a:r>
            <a:r>
              <a:rPr lang="ru-RU" sz="1800" dirty="0"/>
              <a:t>пункта 2 Положения об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и исполнения государственных и муниципальных функций в электронной </a:t>
            </a:r>
            <a:r>
              <a:rPr lang="ru-RU" sz="1800" dirty="0" smtClean="0"/>
              <a:t>форме».</a:t>
            </a: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ru-RU" dirty="0" smtClean="0"/>
              <a:t>Начало работы: вход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4690864" cy="72352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/>
              <a:t>1.Переходим на сайт ЦОС Моя Школа</a:t>
            </a:r>
          </a:p>
          <a:p>
            <a:pPr>
              <a:buNone/>
            </a:pPr>
            <a:endParaRPr lang="ru-RU" sz="8000" dirty="0" smtClean="0"/>
          </a:p>
          <a:p>
            <a:pPr>
              <a:buNone/>
            </a:pPr>
            <a:r>
              <a:rPr lang="en-US" sz="8000" dirty="0" smtClean="0"/>
              <a:t>https://myschool.edu.ru/</a:t>
            </a:r>
            <a:endParaRPr lang="ru-RU" sz="8000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19822"/>
            <a:ext cx="3527276" cy="107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635646"/>
            <a:ext cx="1556964" cy="228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67544" y="2643758"/>
            <a:ext cx="5256584" cy="723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В правом верхнем углу нажимаем</a:t>
            </a:r>
            <a:r>
              <a:rPr kumimoji="0" lang="ru-RU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«Вход»</a:t>
            </a: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004048" y="987574"/>
            <a:ext cx="4392488" cy="504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Авторизуемся через «</a:t>
            </a:r>
            <a:r>
              <a:rPr kumimoji="0" lang="ru-RU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Госуслуги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», выбираем роль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1707654"/>
            <a:ext cx="2880320" cy="648072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55776" y="3219822"/>
            <a:ext cx="1296144" cy="576064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8184" y="1995686"/>
            <a:ext cx="1368152" cy="1080120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Главная страница ФГИС Моя Школа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7694"/>
            <a:ext cx="8545438" cy="229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1560" y="127560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основные новости образования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1275606"/>
            <a:ext cx="1512168" cy="504056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5" idx="2"/>
          </p:cNvCxnSpPr>
          <p:nvPr/>
        </p:nvCxnSpPr>
        <p:spPr>
          <a:xfrm>
            <a:off x="1727684" y="1798826"/>
            <a:ext cx="252028" cy="412884"/>
          </a:xfrm>
          <a:prstGeom prst="straightConnector1">
            <a:avLst/>
          </a:prstGeom>
          <a:ln w="28575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31640" y="44048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Ответы на основные вопросы по работе Системы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03648" y="4443958"/>
            <a:ext cx="2448272" cy="504056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12" idx="0"/>
          </p:cNvCxnSpPr>
          <p:nvPr/>
        </p:nvCxnSpPr>
        <p:spPr>
          <a:xfrm flipV="1">
            <a:off x="2627784" y="2427734"/>
            <a:ext cx="144016" cy="2016224"/>
          </a:xfrm>
          <a:prstGeom prst="straightConnector1">
            <a:avLst/>
          </a:prstGeom>
          <a:ln w="28575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843808" y="1203598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ссылки на </a:t>
            </a:r>
          </a:p>
          <a:p>
            <a:pPr algn="ctr"/>
            <a:r>
              <a:rPr lang="ru-RU" sz="1400" dirty="0" smtClean="0"/>
              <a:t>интернет-ресурсы </a:t>
            </a:r>
            <a:endParaRPr lang="ru-RU" sz="1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7824" y="1275606"/>
            <a:ext cx="1512168" cy="432048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7" idx="2"/>
          </p:cNvCxnSpPr>
          <p:nvPr/>
        </p:nvCxnSpPr>
        <p:spPr>
          <a:xfrm>
            <a:off x="3743908" y="1707654"/>
            <a:ext cx="180020" cy="504056"/>
          </a:xfrm>
          <a:prstGeom prst="straightConnector1">
            <a:avLst/>
          </a:prstGeom>
          <a:ln w="28575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88024" y="1203598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опросы, которые назначены вам</a:t>
            </a:r>
            <a:endParaRPr lang="ru-RU" sz="1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32040" y="1275606"/>
            <a:ext cx="1512168" cy="432048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4860032" y="1707654"/>
            <a:ext cx="792088" cy="504056"/>
          </a:xfrm>
          <a:prstGeom prst="straightConnector1">
            <a:avLst/>
          </a:prstGeom>
          <a:ln w="28575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660232" y="987574"/>
            <a:ext cx="1728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уведомления</a:t>
            </a:r>
            <a:endParaRPr lang="ru-RU" sz="1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948264" y="987574"/>
            <a:ext cx="1152128" cy="360040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6948264" y="1347614"/>
            <a:ext cx="504056" cy="792088"/>
          </a:xfrm>
          <a:prstGeom prst="straightConnector1">
            <a:avLst/>
          </a:prstGeom>
          <a:ln w="28575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436096" y="4443958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меню основных сервисов</a:t>
            </a:r>
            <a:endParaRPr lang="ru-RU" sz="14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80112" y="4515966"/>
            <a:ext cx="1440160" cy="432048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>
            <a:stCxn id="29" idx="0"/>
          </p:cNvCxnSpPr>
          <p:nvPr/>
        </p:nvCxnSpPr>
        <p:spPr>
          <a:xfrm flipV="1">
            <a:off x="6300192" y="2355726"/>
            <a:ext cx="936104" cy="2088232"/>
          </a:xfrm>
          <a:prstGeom prst="straightConnector1">
            <a:avLst/>
          </a:prstGeom>
          <a:ln w="28575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7415808" y="4443958"/>
            <a:ext cx="1728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личный кабинет</a:t>
            </a:r>
            <a:endParaRPr lang="ru-RU" sz="14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596336" y="4515966"/>
            <a:ext cx="1368152" cy="216024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>
            <a:stCxn id="34" idx="0"/>
          </p:cNvCxnSpPr>
          <p:nvPr/>
        </p:nvCxnSpPr>
        <p:spPr>
          <a:xfrm flipV="1">
            <a:off x="8279904" y="2355726"/>
            <a:ext cx="180528" cy="2088232"/>
          </a:xfrm>
          <a:prstGeom prst="straightConnector1">
            <a:avLst/>
          </a:prstGeom>
          <a:ln w="28575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390"/>
          <a:stretch>
            <a:fillRect/>
          </a:stretch>
        </p:blipFill>
        <p:spPr bwMode="auto">
          <a:xfrm>
            <a:off x="2555776" y="3003798"/>
            <a:ext cx="4248472" cy="204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467544" y="0"/>
          <a:ext cx="8532440" cy="2871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7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Доступные</a:t>
                      </a:r>
                      <a:r>
                        <a:rPr lang="ru-RU" sz="1000" baseline="0" dirty="0" smtClean="0"/>
                        <a:t> сервисы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Возможности сервиса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46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Базовая подсистема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Просмотр новостей,</a:t>
                      </a:r>
                      <a:r>
                        <a:rPr lang="ru-RU" sz="900" baseline="0" dirty="0" smtClean="0"/>
                        <a:t> вопросов-ответов, использование полезных ссылок, участие в опросах, просмотр результатов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46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Раздел «Мои файлы»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Создание, хранение, редактирование и совместная работа над документами, электронными таблицами, презентациями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44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Раздел «Библиотека», «Библиотека </a:t>
                      </a:r>
                      <a:r>
                        <a:rPr lang="ru-RU" sz="900" dirty="0" err="1" smtClean="0"/>
                        <a:t>Минпросвещения</a:t>
                      </a:r>
                      <a:r>
                        <a:rPr lang="ru-RU" sz="900" dirty="0" smtClean="0"/>
                        <a:t>» 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Поиск, просмотр,</a:t>
                      </a:r>
                      <a:r>
                        <a:rPr lang="ru-RU" sz="900" baseline="0" dirty="0" smtClean="0"/>
                        <a:t> добавление </a:t>
                      </a:r>
                      <a:r>
                        <a:rPr lang="ru-RU" sz="900" baseline="0" dirty="0" err="1" smtClean="0"/>
                        <a:t>контета</a:t>
                      </a:r>
                      <a:r>
                        <a:rPr lang="ru-RU" sz="900" baseline="0" dirty="0" smtClean="0"/>
                        <a:t> в портфель, просмотр разделов обучение и портфель. Раздел представлен различными поставщиками цифрового образовательного </a:t>
                      </a:r>
                      <a:r>
                        <a:rPr lang="ru-RU" sz="900" baseline="0" dirty="0" err="1" smtClean="0"/>
                        <a:t>контента</a:t>
                      </a:r>
                      <a:r>
                        <a:rPr lang="ru-RU" sz="900" baseline="0" dirty="0" smtClean="0"/>
                        <a:t>, в том числе Академией </a:t>
                      </a:r>
                      <a:r>
                        <a:rPr lang="ru-RU" sz="900" baseline="0" dirty="0" err="1" smtClean="0"/>
                        <a:t>Минпросвещения</a:t>
                      </a:r>
                      <a:r>
                        <a:rPr lang="ru-RU" sz="900" baseline="0" dirty="0" smtClean="0"/>
                        <a:t> и РЭШ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77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Раздел</a:t>
                      </a:r>
                      <a:r>
                        <a:rPr lang="ru-RU" sz="900" baseline="0" dirty="0" smtClean="0"/>
                        <a:t> «Тесты»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Составление тестов, оценивание знаний ученика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77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Раздел «ЭЖД»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Просмотр оценок,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домашнего задания 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44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«</a:t>
                      </a:r>
                      <a:r>
                        <a:rPr lang="ru-RU" sz="900" dirty="0" err="1" smtClean="0"/>
                        <a:t>Сферум</a:t>
                      </a:r>
                      <a:r>
                        <a:rPr lang="ru-RU" sz="900" dirty="0" smtClean="0"/>
                        <a:t>»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Автоматические чаты классов, родителей и учителей,</a:t>
                      </a:r>
                      <a:r>
                        <a:rPr lang="ru-RU" sz="900" baseline="0" dirty="0" smtClean="0"/>
                        <a:t> создание чатов классов и управление ими, размещение необходимых учебных материалов, проведение опросов, проведение уроков по видео- </a:t>
                      </a:r>
                      <a:r>
                        <a:rPr lang="ru-RU" sz="900" baseline="0" dirty="0" err="1" smtClean="0"/>
                        <a:t>аудиосвязи</a:t>
                      </a:r>
                      <a:r>
                        <a:rPr lang="ru-RU" sz="900" baseline="0" dirty="0" smtClean="0"/>
                        <a:t>, проведение трансляций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63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Цифровой помощник</a:t>
                      </a:r>
                      <a:r>
                        <a:rPr lang="ru-RU" sz="900" baseline="0" dirty="0" smtClean="0"/>
                        <a:t> учителя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Цифровой помощник учителя поможет эффективно подготовиться к аттестации, создать </a:t>
                      </a:r>
                      <a:r>
                        <a:rPr lang="ru-RU" sz="9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портфолио</a:t>
                      </a:r>
                      <a:r>
                        <a:rPr lang="ru-RU" sz="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найти подходящий курс или программу, не пропустить важные события.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0" name="Скругленный прямоугольник 39"/>
          <p:cNvSpPr/>
          <p:nvPr/>
        </p:nvSpPr>
        <p:spPr>
          <a:xfrm>
            <a:off x="6516216" y="3003798"/>
            <a:ext cx="360040" cy="360040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843808" y="3723878"/>
            <a:ext cx="864096" cy="216024"/>
          </a:xfrm>
          <a:prstGeom prst="roundRect">
            <a:avLst/>
          </a:prstGeom>
          <a:noFill/>
          <a:ln w="1270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843808" y="3939902"/>
            <a:ext cx="1224136" cy="216024"/>
          </a:xfrm>
          <a:prstGeom prst="roundRect">
            <a:avLst/>
          </a:prstGeom>
          <a:noFill/>
          <a:ln w="1270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843808" y="4659982"/>
            <a:ext cx="936104" cy="216024"/>
          </a:xfrm>
          <a:prstGeom prst="roundRect">
            <a:avLst/>
          </a:prstGeom>
          <a:noFill/>
          <a:ln w="1270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067944" y="4371950"/>
            <a:ext cx="720080" cy="216024"/>
          </a:xfrm>
          <a:prstGeom prst="roundRect">
            <a:avLst/>
          </a:prstGeom>
          <a:noFill/>
          <a:ln w="1270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067944" y="4659982"/>
            <a:ext cx="720080" cy="216024"/>
          </a:xfrm>
          <a:prstGeom prst="roundRect">
            <a:avLst/>
          </a:prstGeom>
          <a:noFill/>
          <a:ln w="1270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364088" y="3507854"/>
            <a:ext cx="720080" cy="216024"/>
          </a:xfrm>
          <a:prstGeom prst="roundRect">
            <a:avLst/>
          </a:prstGeom>
          <a:noFill/>
          <a:ln w="1270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9542"/>
            <a:ext cx="8219256" cy="1512168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sz="1400" dirty="0" smtClean="0"/>
              <a:t>Через главную страницу ФГИС «Моя Школа» администратору доступна возможность управления следующим </a:t>
            </a:r>
            <a:r>
              <a:rPr lang="ru-RU" sz="1400" dirty="0" err="1" smtClean="0"/>
              <a:t>контентом</a:t>
            </a:r>
            <a:r>
              <a:rPr lang="ru-RU" sz="1400" dirty="0" smtClean="0"/>
              <a:t>: </a:t>
            </a:r>
          </a:p>
          <a:p>
            <a:pPr indent="0"/>
            <a:r>
              <a:rPr lang="ru-RU" sz="1400" dirty="0" smtClean="0"/>
              <a:t> разделом с новостями; </a:t>
            </a:r>
          </a:p>
          <a:p>
            <a:pPr indent="0"/>
            <a:r>
              <a:rPr lang="ru-RU" sz="1400" dirty="0" smtClean="0"/>
              <a:t>разделом «вопросы и ответы»; </a:t>
            </a:r>
          </a:p>
          <a:p>
            <a:pPr indent="0"/>
            <a:r>
              <a:rPr lang="ru-RU" sz="1400" dirty="0" smtClean="0"/>
              <a:t>полезными ссылками; </a:t>
            </a:r>
          </a:p>
          <a:p>
            <a:pPr indent="0"/>
            <a:r>
              <a:rPr lang="ru-RU" sz="1400" dirty="0" smtClean="0"/>
              <a:t> опросами.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9702"/>
            <a:ext cx="1656183" cy="184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899592" y="3187817"/>
            <a:ext cx="1656184" cy="288032"/>
          </a:xfrm>
          <a:prstGeom prst="roundRect">
            <a:avLst/>
          </a:prstGeom>
          <a:noFill/>
          <a:ln w="1905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9712" y="2107697"/>
            <a:ext cx="360040" cy="288032"/>
          </a:xfrm>
          <a:prstGeom prst="roundRect">
            <a:avLst/>
          </a:prstGeom>
          <a:noFill/>
          <a:ln w="1905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003798"/>
            <a:ext cx="5517480" cy="108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3131840" y="3291830"/>
            <a:ext cx="720080" cy="648072"/>
          </a:xfrm>
          <a:prstGeom prst="roundRect">
            <a:avLst/>
          </a:prstGeom>
          <a:noFill/>
          <a:ln w="1905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43808" y="2139702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Разделы, которые можно редактировать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0072" y="3219822"/>
            <a:ext cx="3456384" cy="144016"/>
          </a:xfrm>
          <a:prstGeom prst="roundRect">
            <a:avLst/>
          </a:prstGeom>
          <a:noFill/>
          <a:ln w="1905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292080" y="408391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Поисковая строка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72400" y="3003798"/>
            <a:ext cx="648072" cy="216024"/>
          </a:xfrm>
          <a:prstGeom prst="roundRect">
            <a:avLst/>
          </a:prstGeom>
          <a:noFill/>
          <a:ln w="1905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452320" y="1923678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Кнопка добавление </a:t>
            </a:r>
            <a:r>
              <a:rPr lang="ru-RU" sz="1400" dirty="0" err="1" smtClean="0"/>
              <a:t>контента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4083918"/>
            <a:ext cx="33123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Для перехода в раздел управления </a:t>
            </a:r>
            <a:r>
              <a:rPr lang="ru-RU" sz="1000" dirty="0" err="1" smtClean="0"/>
              <a:t>контентом</a:t>
            </a:r>
            <a:r>
              <a:rPr lang="ru-RU" sz="1000" dirty="0" smtClean="0"/>
              <a:t> на главной странице в верхнем правом углу необходимо нажать на иконку со своими инициалами и в открывшемся списке выбрать раздел «Управление </a:t>
            </a:r>
            <a:r>
              <a:rPr lang="ru-RU" sz="1000" dirty="0" err="1" smtClean="0"/>
              <a:t>контентом</a:t>
            </a:r>
            <a:r>
              <a:rPr lang="ru-RU" sz="1000" dirty="0" smtClean="0"/>
              <a:t>»</a:t>
            </a:r>
            <a:endParaRPr lang="ru-RU" sz="10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563888" y="2859782"/>
            <a:ext cx="0" cy="432048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2" idx="0"/>
          </p:cNvCxnSpPr>
          <p:nvPr/>
        </p:nvCxnSpPr>
        <p:spPr>
          <a:xfrm>
            <a:off x="8172400" y="2643758"/>
            <a:ext cx="324036" cy="360040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6156176" y="3435846"/>
            <a:ext cx="792088" cy="720080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Базовая подсистема: управление </a:t>
            </a:r>
            <a:r>
              <a:rPr lang="ru-RU" sz="3200" dirty="0" err="1" smtClean="0"/>
              <a:t>контентом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Базовая подсистема: дополнительные материалы</a:t>
            </a:r>
            <a:endParaRPr lang="ru-RU" sz="2800" dirty="0"/>
          </a:p>
        </p:txBody>
      </p:sp>
      <p:pic>
        <p:nvPicPr>
          <p:cNvPr id="7" name="Содержимое 6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987574"/>
            <a:ext cx="2238499" cy="2238499"/>
          </a:xfrm>
        </p:spPr>
      </p:pic>
      <p:sp>
        <p:nvSpPr>
          <p:cNvPr id="4098" name="AutoShape 2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99592" y="314781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Инструкция для администраторов по работе с подсистемой «Базовая платформа» (управление </a:t>
            </a:r>
            <a:r>
              <a:rPr lang="ru-RU" dirty="0" err="1" smtClean="0"/>
              <a:t>контентом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9" name="Рисунок 8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0431" y="987574"/>
            <a:ext cx="2232248" cy="22322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88024" y="3147814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Методические рекомендации для технических специалистов по работе с подсистемой «Базовая платформа» (управление </a:t>
            </a:r>
            <a:r>
              <a:rPr lang="ru-RU" dirty="0" err="1" smtClean="0"/>
              <a:t>контентом</a:t>
            </a:r>
            <a:r>
              <a:rPr lang="ru-RU" dirty="0" smtClean="0"/>
              <a:t> для администратора) ФГИС «Моя школа»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1498</Words>
  <Application>Microsoft Office PowerPoint</Application>
  <PresentationFormat>Экран (16:9)</PresentationFormat>
  <Paragraphs>180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Тема Office</vt:lpstr>
      <vt:lpstr>ВОЗМОЖНОСТИ ИСПОЛЬЗОВАНИЯ  ФГИС «МОЯ ШКОЛА»</vt:lpstr>
      <vt:lpstr>ЦИФРОВАЯ ОБРАЗОВАТЕЛЬНАЯ СРЕДА</vt:lpstr>
      <vt:lpstr>ФГИС МОЯ ШКОЛА</vt:lpstr>
      <vt:lpstr>Нормативно-правовая база</vt:lpstr>
      <vt:lpstr>Начало работы: вход</vt:lpstr>
      <vt:lpstr>Главная страница ФГИС Моя Школа</vt:lpstr>
      <vt:lpstr>Презентация PowerPoint</vt:lpstr>
      <vt:lpstr>Базовая подсистема: управление контентом</vt:lpstr>
      <vt:lpstr>Базовая подсистема: дополнительные материалы</vt:lpstr>
      <vt:lpstr>Раздел «Мои файлы»</vt:lpstr>
      <vt:lpstr>Презентация PowerPoint</vt:lpstr>
      <vt:lpstr>Презентация PowerPoint</vt:lpstr>
      <vt:lpstr>Мои файлы: дополнительные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Библиотека и Библиотека Минпросвещения:  дополнительные материалы</vt:lpstr>
      <vt:lpstr>Тесты</vt:lpstr>
      <vt:lpstr>Презентация PowerPoint</vt:lpstr>
      <vt:lpstr>Создание теста</vt:lpstr>
      <vt:lpstr>Тесты: дополнительные материалы</vt:lpstr>
      <vt:lpstr>Электронный журнал дневник</vt:lpstr>
      <vt:lpstr>Электронный журнал дневник</vt:lpstr>
      <vt:lpstr>Сферум</vt:lpstr>
      <vt:lpstr>Цифровой помощник учителя</vt:lpstr>
      <vt:lpstr>Цифровой помощник учителя: дополнительные материалы</vt:lpstr>
      <vt:lpstr>ФГИС Моя Школа –…</vt:lpstr>
      <vt:lpstr>Поддержка педагогов при  аварийных ситуациях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Трясцина Елена Николаевна</dc:creator>
  <cp:lastModifiedBy>Teacher</cp:lastModifiedBy>
  <cp:revision>43</cp:revision>
  <dcterms:created xsi:type="dcterms:W3CDTF">2024-08-15T05:29:34Z</dcterms:created>
  <dcterms:modified xsi:type="dcterms:W3CDTF">2024-10-14T15:04:22Z</dcterms:modified>
</cp:coreProperties>
</file>